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68" r:id="rId15"/>
    <p:sldId id="270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0" autoAdjust="0"/>
    <p:restoredTop sz="94660"/>
  </p:normalViewPr>
  <p:slideViewPr>
    <p:cSldViewPr snapToGrid="0">
      <p:cViewPr varScale="1">
        <p:scale>
          <a:sx n="62" d="100"/>
          <a:sy n="62" d="100"/>
        </p:scale>
        <p:origin x="820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zitiv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o-RO"/>
              <a:t>Faceți clic pentru a edita stilul de titlu coordonator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o-RO"/>
              <a:t>Faceți clic pentru a edita stilul de subtitlu coordonator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u și legend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o-RO"/>
              <a:t>Faceți clic pentru a edita stilul de titlu coordonator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o-RO"/>
              <a:t>Faceţi clic pentru a edita Master stiluri text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cu legend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o-RO"/>
              <a:t>Faceți clic pentru a edita stilul de titlu coordonator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o-RO"/>
              <a:t>Faceţi clic pentru a edita Master stiluri text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o-RO"/>
              <a:t>Faceţi clic pentru a edita Master stiluri text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de vizit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o-RO"/>
              <a:t>Faceți clic pentru a edita stilul de titlu coordonator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o-RO"/>
              <a:t>Faceţi clic pentru a edita Master stiluri text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carte de vizit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o-RO"/>
              <a:t>Faceți clic pentru a edita stilul de titlu coordonator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o-RO"/>
              <a:t>Faceţi clic pentru a edita Master stiluri text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o-RO"/>
              <a:t>Faceţi clic pentru a edita Master stiluri text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devărat sau fal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o-RO"/>
              <a:t>Faceți clic pentru a edita stilul de titlu coordonator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o-RO"/>
              <a:t>Faceţi clic pentru a edita Master stiluri text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o-RO"/>
              <a:t>Faceţi clic pentru a edita Master stiluri text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ext vertical și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Faceți clic pentru a edita stilul de titlu coordonator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11/9/2023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lu vertical și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o-RO"/>
              <a:t>Faceți clic pentru a edita stilul de titlu coordonator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u și conțin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Faceți clic pentru a edita stilul de titlu coordonator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11/9/2023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ntet secțiu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o-RO"/>
              <a:t>Faceți clic pentru a edita stilul de titlu coordonator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o-RO"/>
              <a:t>Faceţi clic pentru a edita Master stiluri text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uă tipuri de conțin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Faceți clic pentru a edita stilul de titlu coordonator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11/9/2023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ț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o-RO"/>
              <a:t>Faceți clic pentru a edita stilul de titlu coordonator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o-RO"/>
              <a:t>Faceţi clic pentru a edita Master stiluri 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o-RO"/>
              <a:t>Faceţi clic pentru a edita Master stiluri 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11/9/2023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Doar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o-RO"/>
              <a:t>Faceți clic pentru a edita stilul de titlu coordonator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11/9/2023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Necomple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11/9/2023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ținut cu legend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o-RO"/>
              <a:t>Faceți clic pentru a edita stilul de titlu coordonator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o-RO"/>
              <a:t>Faceţi clic pentru a edita Master stiluri text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11/9/2023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ine cu legend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o-RO"/>
              <a:t>Faceți clic pentru a edita stilul de titlu coordonator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o-RO"/>
              <a:t>Faceți clic pe pictogramă pentru a adăuga o imagine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o-RO"/>
              <a:t>Faceţi clic pentru a edita Master stiluri text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11/9/2023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o-RO"/>
              <a:t>Faceți clic pentru a edita stilul de titlu coordonator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hyperlink" Target="mailto:copiidislexicibucuresti@gmail.com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dislexie.org.ro/" TargetMode="External"/><Relationship Id="rId5" Type="http://schemas.openxmlformats.org/officeDocument/2006/relationships/hyperlink" Target="mailto:copiidislexici@yahoo.com" TargetMode="External"/><Relationship Id="rId4" Type="http://schemas.openxmlformats.org/officeDocument/2006/relationships/hyperlink" Target="http://www.dislexia.ro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0E7D6A71-019A-DAE8-646B-ACDB18D9AB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58777" y="2027636"/>
            <a:ext cx="7807695" cy="1519392"/>
          </a:xfrm>
        </p:spPr>
        <p:txBody>
          <a:bodyPr/>
          <a:lstStyle/>
          <a:p>
            <a:r>
              <a:rPr lang="ro-RO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OMEN 3124/20.01.2017 </a:t>
            </a:r>
            <a:br>
              <a:rPr lang="ro-RO" dirty="0"/>
            </a:br>
            <a:endParaRPr lang="ro-RO" dirty="0"/>
          </a:p>
        </p:txBody>
      </p:sp>
      <p:sp>
        <p:nvSpPr>
          <p:cNvPr id="3" name="Subtitlu 2">
            <a:extLst>
              <a:ext uri="{FF2B5EF4-FFF2-40B4-BE49-F238E27FC236}">
                <a16:creationId xmlns:a16="http://schemas.microsoft.com/office/drawing/2014/main" id="{31019C2F-7732-F647-8D6A-54A4F74922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3547028"/>
            <a:ext cx="10010275" cy="1147159"/>
          </a:xfrm>
        </p:spPr>
        <p:txBody>
          <a:bodyPr>
            <a:normAutofit/>
          </a:bodyPr>
          <a:lstStyle/>
          <a:p>
            <a:r>
              <a:rPr lang="ro-RO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METODOLOGIA PENTRU ASIGURAREA SUPORTULUI NECESAR ELEVILOR CU TULBURĂRI DE ÎNVĂȚARE</a:t>
            </a:r>
          </a:p>
        </p:txBody>
      </p:sp>
      <p:sp>
        <p:nvSpPr>
          <p:cNvPr id="7" name="CasetăText 6">
            <a:extLst>
              <a:ext uri="{FF2B5EF4-FFF2-40B4-BE49-F238E27FC236}">
                <a16:creationId xmlns:a16="http://schemas.microsoft.com/office/drawing/2014/main" id="{E0C4AAE9-5F15-4737-7412-632CED9F55EE}"/>
              </a:ext>
            </a:extLst>
          </p:cNvPr>
          <p:cNvSpPr txBox="1"/>
          <p:nvPr/>
        </p:nvSpPr>
        <p:spPr>
          <a:xfrm>
            <a:off x="1788045" y="6211669"/>
            <a:ext cx="210318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o-RO" sz="1200" dirty="0"/>
              <a:t>Anexă la OMEN nr. 3124/20.01.2017 –accesibilă cu dublu click  </a:t>
            </a:r>
          </a:p>
        </p:txBody>
      </p:sp>
      <p:graphicFrame>
        <p:nvGraphicFramePr>
          <p:cNvPr id="11" name="Obiect 10">
            <a:extLst>
              <a:ext uri="{FF2B5EF4-FFF2-40B4-BE49-F238E27FC236}">
                <a16:creationId xmlns:a16="http://schemas.microsoft.com/office/drawing/2014/main" id="{7F863099-54D9-BA45-9D73-ECDF27E5A0E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6176613"/>
              </p:ext>
            </p:extLst>
          </p:nvPr>
        </p:nvGraphicFramePr>
        <p:xfrm>
          <a:off x="-82194" y="5584688"/>
          <a:ext cx="1798320" cy="15860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Acrobat Document" showAsIcon="1" r:id="rId2" imgW="914400" imgH="806400" progId="AcroExch.Document.DC">
                  <p:embed/>
                </p:oleObj>
              </mc:Choice>
              <mc:Fallback>
                <p:oleObj name="Acrobat Document" showAsIcon="1" r:id="rId2" imgW="914400" imgH="806400" progId="AcroExch.Document.DC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-82194" y="5584688"/>
                        <a:ext cx="1798320" cy="158601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CasetăText 3">
            <a:extLst>
              <a:ext uri="{FF2B5EF4-FFF2-40B4-BE49-F238E27FC236}">
                <a16:creationId xmlns:a16="http://schemas.microsoft.com/office/drawing/2014/main" id="{F07CD080-D513-8C77-E89A-346A23758681}"/>
              </a:ext>
            </a:extLst>
          </p:cNvPr>
          <p:cNvSpPr txBox="1"/>
          <p:nvPr/>
        </p:nvSpPr>
        <p:spPr>
          <a:xfrm>
            <a:off x="4486291" y="4120607"/>
            <a:ext cx="35240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PREZENTARE</a:t>
            </a:r>
            <a:r>
              <a:rPr lang="ro-RO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605123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tăText 1">
            <a:extLst>
              <a:ext uri="{FF2B5EF4-FFF2-40B4-BE49-F238E27FC236}">
                <a16:creationId xmlns:a16="http://schemas.microsoft.com/office/drawing/2014/main" id="{F695DBFF-13F3-58AD-59BF-FDB7030F6301}"/>
              </a:ext>
            </a:extLst>
          </p:cNvPr>
          <p:cNvSpPr txBox="1"/>
          <p:nvPr/>
        </p:nvSpPr>
        <p:spPr>
          <a:xfrm>
            <a:off x="1376413" y="972152"/>
            <a:ext cx="7170821" cy="52313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ro-RO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CAPITOLUL IV </a:t>
            </a:r>
            <a:endParaRPr lang="ro-RO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ro-RO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Formarea cadrelor didactice </a:t>
            </a:r>
            <a:endParaRPr lang="ro-RO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ro-RO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Ministerul Educației Naționale întreprinde toate demersurile pentru introducerea în cursurile de formare continuă a cadrelor didactice a noțiunilor specifice </a:t>
            </a:r>
            <a:r>
              <a:rPr lang="ro-RO" sz="1800" b="1" kern="100" dirty="0">
                <a:solidFill>
                  <a:schemeClr val="accent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TSI</a:t>
            </a:r>
            <a:r>
              <a:rPr lang="ro-RO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  <a:endParaRPr lang="ro-RO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ro-RO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Obiective</a:t>
            </a:r>
            <a:r>
              <a:rPr lang="ro-RO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</a:t>
            </a:r>
            <a:endParaRPr lang="ro-RO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ro-RO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conștientizarea parcursului complet de gestionare a </a:t>
            </a:r>
            <a:r>
              <a:rPr lang="ro-RO" sz="1800" b="1" kern="100" dirty="0">
                <a:solidFill>
                  <a:schemeClr val="accent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TSI</a:t>
            </a:r>
            <a:r>
              <a:rPr lang="ro-RO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în școală</a:t>
            </a:r>
            <a:endParaRPr lang="ro-RO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ro-RO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cunoașterea caracteristicilor </a:t>
            </a:r>
            <a:r>
              <a:rPr lang="ro-RO" sz="1800" b="1" kern="100" dirty="0">
                <a:solidFill>
                  <a:schemeClr val="accent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TSI</a:t>
            </a:r>
            <a:r>
              <a:rPr lang="ro-RO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ro-RO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ro-RO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instrumente pentru depistarea precoce a riscului de </a:t>
            </a:r>
            <a:r>
              <a:rPr lang="ro-RO" sz="1800" b="1" kern="100" dirty="0">
                <a:solidFill>
                  <a:schemeClr val="accent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TSI</a:t>
            </a:r>
            <a:endParaRPr lang="ro-RO" sz="1800" b="1" kern="100" dirty="0">
              <a:solidFill>
                <a:schemeClr val="accent2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ro-RO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strategii educative și didactice </a:t>
            </a:r>
            <a:endParaRPr lang="ro-RO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ro-RO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gestionarea clasei cu elevi cu </a:t>
            </a:r>
            <a:r>
              <a:rPr lang="ro-RO" sz="1800" b="1" kern="100" dirty="0">
                <a:solidFill>
                  <a:schemeClr val="accent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TSI</a:t>
            </a:r>
            <a:endParaRPr lang="ro-RO" sz="1800" b="1" kern="100" dirty="0">
              <a:solidFill>
                <a:schemeClr val="accent2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ro-RO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forme adecvate de verificare și de notare</a:t>
            </a:r>
            <a:endParaRPr lang="ro-RO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ro-RO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modalități de aplicare a </a:t>
            </a:r>
            <a:r>
              <a:rPr lang="ro-RO" sz="1800" b="1" kern="100" dirty="0">
                <a:solidFill>
                  <a:schemeClr val="accent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PEP</a:t>
            </a:r>
            <a:endParaRPr lang="ro-RO" sz="1800" b="1" kern="100" dirty="0">
              <a:solidFill>
                <a:schemeClr val="accent2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ro-RO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forme de orientare și de susținere pentru urmarea studiilor</a:t>
            </a:r>
            <a:endParaRPr lang="ro-RO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ro-RO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studii de caz </a:t>
            </a:r>
            <a:endParaRPr lang="ro-RO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Calibri" panose="020F0502020204030204" pitchFamily="34" charset="0"/>
              <a:buChar char="-"/>
            </a:pPr>
            <a:r>
              <a:rPr lang="ro-RO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colaborare cu familia elevului cu </a:t>
            </a:r>
            <a:r>
              <a:rPr lang="ro-RO" sz="1800" b="1" kern="100" dirty="0">
                <a:solidFill>
                  <a:schemeClr val="accent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TSI</a:t>
            </a:r>
            <a:r>
              <a:rPr lang="ro-RO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și cu echipa de intervenție </a:t>
            </a:r>
            <a:endParaRPr lang="ro-RO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21020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tăText 1">
            <a:extLst>
              <a:ext uri="{FF2B5EF4-FFF2-40B4-BE49-F238E27FC236}">
                <a16:creationId xmlns:a16="http://schemas.microsoft.com/office/drawing/2014/main" id="{BDE79AF5-2194-9A4F-49E5-03693C810E69}"/>
              </a:ext>
            </a:extLst>
          </p:cNvPr>
          <p:cNvSpPr txBox="1"/>
          <p:nvPr/>
        </p:nvSpPr>
        <p:spPr>
          <a:xfrm>
            <a:off x="1241659" y="1501541"/>
            <a:ext cx="7449954" cy="36469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ro-RO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CAPITOLUL V </a:t>
            </a:r>
            <a:endParaRPr lang="ro-RO" sz="1800" b="1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ro-RO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Coordonare, îndrumare, control și intervenție </a:t>
            </a:r>
            <a:endParaRPr lang="ro-RO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ro-RO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Inspectoratele școlare coordonează acțiuni de tipul: </a:t>
            </a:r>
            <a:endParaRPr lang="ro-RO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ro-RO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elaborarea unor protocoale deontologice </a:t>
            </a:r>
            <a:endParaRPr lang="ro-RO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ro-RO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constituirea unor echipe multidisciplinare formate din tutori de învățare (cadre didactice formate în domeniul tulburărilor specifice de învățare /profesori de sprijin/ psihologi/ consilieri școlari) pentru implementarea măsurilor compensatorii, de dispensare și de evaluare recomandate de specialiști</a:t>
            </a:r>
            <a:endParaRPr lang="ro-RO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Calibri" panose="020F0502020204030204" pitchFamily="34" charset="0"/>
              <a:buChar char="-"/>
            </a:pPr>
            <a:r>
              <a:rPr lang="ro-RO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acorduri cu </a:t>
            </a:r>
            <a:r>
              <a:rPr lang="ro-RO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asociaţiile</a:t>
            </a:r>
            <a:r>
              <a:rPr lang="ro-RO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reprezentative </a:t>
            </a:r>
            <a:r>
              <a:rPr lang="ro-RO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şi</a:t>
            </a:r>
            <a:r>
              <a:rPr lang="ro-RO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cu </a:t>
            </a:r>
            <a:r>
              <a:rPr lang="ro-RO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specialişti</a:t>
            </a:r>
            <a:r>
              <a:rPr lang="ro-RO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(psihologi clinicieni, consilieri </a:t>
            </a:r>
            <a:r>
              <a:rPr lang="ro-RO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şcolari</a:t>
            </a:r>
            <a:r>
              <a:rPr lang="ro-RO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logopezi, psihopedagogi, </a:t>
            </a:r>
            <a:r>
              <a:rPr lang="ro-RO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psihomotricieni</a:t>
            </a:r>
            <a:r>
              <a:rPr lang="ro-RO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ro-RO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85553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tăText 1">
            <a:extLst>
              <a:ext uri="{FF2B5EF4-FFF2-40B4-BE49-F238E27FC236}">
                <a16:creationId xmlns:a16="http://schemas.microsoft.com/office/drawing/2014/main" id="{1A393578-8D1B-03F4-EDA6-6E2860B77283}"/>
              </a:ext>
            </a:extLst>
          </p:cNvPr>
          <p:cNvSpPr txBox="1"/>
          <p:nvPr/>
        </p:nvSpPr>
        <p:spPr>
          <a:xfrm>
            <a:off x="577517" y="385010"/>
            <a:ext cx="8797490" cy="5527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ro-RO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La nivelul unității de învățământ</a:t>
            </a:r>
            <a:endParaRPr lang="ro-RO" sz="1800" b="1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ro-RO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Directorul unității de învățământ este garant pentru asigurarea dreptului la educație pentru elevii cu </a:t>
            </a:r>
            <a:r>
              <a:rPr lang="ro-RO" sz="1800" b="1" kern="100" dirty="0">
                <a:solidFill>
                  <a:schemeClr val="accent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TSI</a:t>
            </a:r>
            <a:r>
              <a:rPr lang="ro-RO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(gestionarea resurselor umane și instrumentale din școală, formarea cadrelor didactice, legătura cu familia, coordonarea acțiunilor, monitorizarea, etc). </a:t>
            </a:r>
            <a:endParaRPr lang="ro-RO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ro-RO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Consiliul profesoral </a:t>
            </a:r>
            <a:r>
              <a:rPr lang="ro-RO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şi</a:t>
            </a:r>
            <a:r>
              <a:rPr lang="ro-RO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consiliul clasei asigură  instrumentele de </a:t>
            </a:r>
            <a:r>
              <a:rPr lang="ro-RO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cunoaştere</a:t>
            </a:r>
            <a:r>
              <a:rPr lang="ro-RO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o-RO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şi</a:t>
            </a:r>
            <a:r>
              <a:rPr lang="ro-RO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o-RO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competenţă</a:t>
            </a:r>
            <a:r>
              <a:rPr lang="ro-RO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necesare întregii comunități educaționale în cazul elevilor cu </a:t>
            </a:r>
            <a:r>
              <a:rPr lang="ro-RO" sz="1800" b="1" kern="100" dirty="0">
                <a:solidFill>
                  <a:schemeClr val="accent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TSI</a:t>
            </a:r>
            <a:r>
              <a:rPr lang="ro-RO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ro-RO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ro-RO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Fiecare cadru didactic:</a:t>
            </a:r>
            <a:endParaRPr lang="ro-RO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ro-RO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acordă atenție semnalelor de risc  în scopul </a:t>
            </a:r>
            <a:r>
              <a:rPr lang="ro-RO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prevenţiei</a:t>
            </a:r>
            <a:r>
              <a:rPr lang="ro-RO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ro-RO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ro-RO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aplică strategii de recuperare</a:t>
            </a:r>
            <a:endParaRPr lang="ro-RO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ro-RO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semnalează familiei </a:t>
            </a:r>
            <a:r>
              <a:rPr lang="ro-RO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persistenţa</a:t>
            </a:r>
            <a:r>
              <a:rPr lang="ro-RO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o-RO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dificultăţilor</a:t>
            </a:r>
            <a:r>
              <a:rPr lang="ro-RO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ro-RO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ro-RO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ia act de certificarea diagnosticului eliberat de organismele competente</a:t>
            </a:r>
            <a:endParaRPr lang="ro-RO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ro-RO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procedează, în colaborare cu colegii de la clasă, la documentarea parcursurilor didactice individualizate </a:t>
            </a:r>
            <a:r>
              <a:rPr lang="ro-RO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şi</a:t>
            </a:r>
            <a:r>
              <a:rPr lang="ro-RO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personalizate prevăzute</a:t>
            </a:r>
            <a:endParaRPr lang="ro-RO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ro-RO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aplică strategii educative - didactice de </a:t>
            </a:r>
            <a:r>
              <a:rPr lang="ro-RO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potenţare</a:t>
            </a:r>
            <a:r>
              <a:rPr lang="ro-RO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o-RO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şi</a:t>
            </a:r>
            <a:r>
              <a:rPr lang="ro-RO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suport compensativ</a:t>
            </a:r>
            <a:endParaRPr lang="ro-RO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ro-RO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adoptă măsuri de dispensare</a:t>
            </a:r>
            <a:endParaRPr lang="ro-RO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ro-RO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aplică </a:t>
            </a:r>
            <a:r>
              <a:rPr lang="ro-RO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modalităţi</a:t>
            </a:r>
            <a:r>
              <a:rPr lang="ro-RO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de verificare </a:t>
            </a:r>
            <a:r>
              <a:rPr lang="ro-RO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şi</a:t>
            </a:r>
            <a:r>
              <a:rPr lang="ro-RO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notare adecvate </a:t>
            </a:r>
            <a:r>
              <a:rPr lang="ro-RO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şi</a:t>
            </a:r>
            <a:r>
              <a:rPr lang="ro-RO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coerente</a:t>
            </a:r>
            <a:endParaRPr lang="ro-RO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Calibri" panose="020F0502020204030204" pitchFamily="34" charset="0"/>
              <a:buChar char="-"/>
            </a:pPr>
            <a:r>
              <a:rPr lang="ro-RO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realizează întâlniri de continuitate cu colegii din nivelul sau anul </a:t>
            </a:r>
            <a:r>
              <a:rPr lang="ro-RO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şcolar</a:t>
            </a:r>
            <a:r>
              <a:rPr lang="ro-RO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precedent </a:t>
            </a:r>
            <a:endParaRPr lang="ro-RO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66621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tăText 1">
            <a:extLst>
              <a:ext uri="{FF2B5EF4-FFF2-40B4-BE49-F238E27FC236}">
                <a16:creationId xmlns:a16="http://schemas.microsoft.com/office/drawing/2014/main" id="{C63A1ECB-4853-A3AB-D0DD-96AE56D7C0B1}"/>
              </a:ext>
            </a:extLst>
          </p:cNvPr>
          <p:cNvSpPr txBox="1"/>
          <p:nvPr/>
        </p:nvSpPr>
        <p:spPr>
          <a:xfrm>
            <a:off x="895149" y="644893"/>
            <a:ext cx="7902341" cy="50261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ro-RO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Centrele Județene de Resurse și de Asistență Educațională/Centrul Municipiului București de Resurse și Asistență Educațională </a:t>
            </a:r>
            <a:r>
              <a:rPr lang="ro-RO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organizează compartimente de consiliere parentală pentru părinții/reprezentanți legali care au copii cu </a:t>
            </a:r>
            <a:r>
              <a:rPr lang="ro-RO" sz="1800" b="1" kern="100" dirty="0">
                <a:solidFill>
                  <a:schemeClr val="accent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TSI</a:t>
            </a:r>
            <a:r>
              <a:rPr lang="ro-RO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cu încadrare în numărul total de posturi. </a:t>
            </a:r>
            <a:endParaRPr lang="ro-RO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ro-RO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Profesorul psiholog/ consilier școlar, angajat al CJRAE/CMBRAE ( cu formare </a:t>
            </a:r>
            <a:r>
              <a:rPr lang="ro-RO" sz="1800" b="1" kern="100" dirty="0">
                <a:solidFill>
                  <a:schemeClr val="accent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TSI</a:t>
            </a:r>
            <a:r>
              <a:rPr lang="ro-RO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  împreună cu profesorul de la clasă: </a:t>
            </a:r>
            <a:endParaRPr lang="ro-RO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ro-RO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informează și recomandă instrumentele compensative </a:t>
            </a:r>
            <a:r>
              <a:rPr lang="ro-RO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şi</a:t>
            </a:r>
            <a:r>
              <a:rPr lang="ro-RO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măsurile de dispensare</a:t>
            </a:r>
            <a:endParaRPr lang="ro-RO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ro-RO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colaborează la elaborarea strategiilor </a:t>
            </a:r>
            <a:endParaRPr lang="ro-RO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ro-RO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oferă suport colegilor inclusiv în elaborarea </a:t>
            </a:r>
            <a:r>
              <a:rPr lang="ro-RO" sz="1800" b="1" kern="100" dirty="0">
                <a:solidFill>
                  <a:schemeClr val="accent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PEP</a:t>
            </a:r>
            <a:endParaRPr lang="ro-RO" sz="1800" b="1" kern="100" dirty="0">
              <a:solidFill>
                <a:schemeClr val="accent2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ro-RO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pune la </a:t>
            </a:r>
            <a:r>
              <a:rPr lang="ro-RO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dispoziţie</a:t>
            </a:r>
            <a:r>
              <a:rPr lang="ro-RO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bibliografia necesare cadrelor didactice </a:t>
            </a:r>
            <a:endParaRPr lang="ro-RO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ro-RO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furnizează </a:t>
            </a:r>
            <a:r>
              <a:rPr lang="ro-RO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informaţii</a:t>
            </a:r>
            <a:r>
              <a:rPr lang="ro-RO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legate de programe de formare, materiale, bune practici</a:t>
            </a:r>
            <a:endParaRPr lang="ro-RO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ro-RO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mediator între colegi din aceeași clasă, cadru didactic </a:t>
            </a:r>
            <a:r>
              <a:rPr lang="ro-RO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şi</a:t>
            </a:r>
            <a:r>
              <a:rPr lang="ro-RO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familii</a:t>
            </a:r>
            <a:endParaRPr lang="ro-RO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ro-RO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informează cadrele didactice nou-venite </a:t>
            </a:r>
            <a:endParaRPr lang="ro-RO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Calibri" panose="020F0502020204030204" pitchFamily="34" charset="0"/>
              <a:buChar char="-"/>
            </a:pPr>
            <a:r>
              <a:rPr lang="ro-RO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promovează dezvoltarea </a:t>
            </a:r>
            <a:r>
              <a:rPr lang="ro-RO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competenţelor</a:t>
            </a:r>
            <a:r>
              <a:rPr lang="ro-RO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colegilor profesori, </a:t>
            </a:r>
            <a:r>
              <a:rPr lang="ro-RO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acţionând</a:t>
            </a:r>
            <a:r>
              <a:rPr lang="ro-RO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pentru </a:t>
            </a:r>
            <a:r>
              <a:rPr lang="ro-RO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susţinerea</a:t>
            </a:r>
            <a:r>
              <a:rPr lang="ro-RO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elevilor cu </a:t>
            </a:r>
            <a:r>
              <a:rPr lang="ro-RO" sz="1800" b="1" kern="100" dirty="0">
                <a:solidFill>
                  <a:schemeClr val="accent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TSI</a:t>
            </a:r>
            <a:r>
              <a:rPr lang="ro-RO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o-RO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şi</a:t>
            </a:r>
            <a:r>
              <a:rPr lang="ro-RO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sprijinirea acestora de către profesorii clasei. </a:t>
            </a:r>
            <a:endParaRPr lang="ro-RO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20959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tăText 1">
            <a:extLst>
              <a:ext uri="{FF2B5EF4-FFF2-40B4-BE49-F238E27FC236}">
                <a16:creationId xmlns:a16="http://schemas.microsoft.com/office/drawing/2014/main" id="{3698BF1F-F4BE-3565-0DBE-D9C8C8F27707}"/>
              </a:ext>
            </a:extLst>
          </p:cNvPr>
          <p:cNvSpPr txBox="1"/>
          <p:nvPr/>
        </p:nvSpPr>
        <p:spPr>
          <a:xfrm>
            <a:off x="558265" y="346510"/>
            <a:ext cx="8402855" cy="64168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ro-RO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Familia</a:t>
            </a:r>
            <a:r>
              <a:rPr lang="ro-RO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: </a:t>
            </a:r>
            <a:endParaRPr lang="ro-RO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ro-RO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informează </a:t>
            </a:r>
            <a:r>
              <a:rPr lang="ro-RO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şcoala</a:t>
            </a:r>
            <a:r>
              <a:rPr lang="ro-RO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despre </a:t>
            </a:r>
            <a:r>
              <a:rPr lang="ro-RO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dificultăţile</a:t>
            </a:r>
            <a:r>
              <a:rPr lang="ro-RO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copilului </a:t>
            </a:r>
            <a:endParaRPr lang="ro-RO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ro-RO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este informată de către școală în scopul diagnosticării și certificării </a:t>
            </a:r>
            <a:endParaRPr lang="ro-RO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ro-RO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pune la </a:t>
            </a:r>
            <a:r>
              <a:rPr lang="ro-RO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dispoziţia</a:t>
            </a:r>
            <a:r>
              <a:rPr lang="ro-RO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o-RO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unităţii</a:t>
            </a:r>
            <a:r>
              <a:rPr lang="ro-RO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ro-RO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învăţământ</a:t>
            </a:r>
            <a:r>
              <a:rPr lang="ro-RO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diagnosticul</a:t>
            </a:r>
            <a:endParaRPr lang="ro-RO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ro-RO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este de acord cu elaborarea </a:t>
            </a:r>
            <a:r>
              <a:rPr lang="ro-RO" sz="1800" b="1" kern="100" dirty="0">
                <a:solidFill>
                  <a:schemeClr val="accent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PEP</a:t>
            </a:r>
            <a:r>
              <a:rPr lang="ro-RO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întocmește împreună cu </a:t>
            </a:r>
            <a:r>
              <a:rPr lang="ro-RO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şcoala</a:t>
            </a:r>
            <a:r>
              <a:rPr lang="ro-RO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contractul </a:t>
            </a:r>
            <a:r>
              <a:rPr lang="ro-RO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educaţional</a:t>
            </a:r>
            <a:r>
              <a:rPr lang="ro-RO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ro-RO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ro-RO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solicită  ca elevul să fie evaluat conform </a:t>
            </a:r>
            <a:r>
              <a:rPr lang="ro-RO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modalităţilor</a:t>
            </a:r>
            <a:r>
              <a:rPr lang="ro-RO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prevăzute de prezenta metodologie</a:t>
            </a:r>
            <a:endParaRPr lang="ro-RO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ro-RO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susţine</a:t>
            </a:r>
            <a:r>
              <a:rPr lang="ro-RO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motivația elevului în efortul </a:t>
            </a:r>
            <a:r>
              <a:rPr lang="ro-RO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şcolar</a:t>
            </a:r>
            <a:r>
              <a:rPr lang="ro-RO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o-RO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şi</a:t>
            </a:r>
            <a:r>
              <a:rPr lang="ro-RO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de acasă</a:t>
            </a:r>
            <a:endParaRPr lang="ro-RO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ro-RO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verifică în mod regulat îndeplinirea temelor </a:t>
            </a:r>
            <a:r>
              <a:rPr lang="ro-RO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încredinţate</a:t>
            </a:r>
            <a:endParaRPr lang="ro-RO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Calibri" panose="020F0502020204030204" pitchFamily="34" charset="0"/>
              <a:buChar char="-"/>
            </a:pPr>
            <a:r>
              <a:rPr lang="ro-RO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încurajează dobândirea unui grad tot mai mare de autonomie</a:t>
            </a:r>
            <a:endParaRPr lang="ro-RO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ro-RO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Elevii</a:t>
            </a:r>
            <a:r>
              <a:rPr lang="ro-RO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au dreptul la:</a:t>
            </a:r>
            <a:endParaRPr lang="ro-RO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ro-RO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informare clară în </a:t>
            </a:r>
            <a:r>
              <a:rPr lang="ro-RO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privinţa</a:t>
            </a:r>
            <a:r>
              <a:rPr lang="ro-RO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diverselor </a:t>
            </a:r>
            <a:r>
              <a:rPr lang="ro-RO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modalităţi</a:t>
            </a:r>
            <a:r>
              <a:rPr lang="ro-RO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ro-RO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învăţare</a:t>
            </a:r>
            <a:r>
              <a:rPr lang="ro-RO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o-RO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şi</a:t>
            </a:r>
            <a:r>
              <a:rPr lang="ro-RO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strategii care le pot fi de ajutor pentru a-</a:t>
            </a:r>
            <a:r>
              <a:rPr lang="ro-RO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şi</a:t>
            </a:r>
            <a:r>
              <a:rPr lang="ro-RO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atinge maximul </a:t>
            </a:r>
            <a:r>
              <a:rPr lang="ro-RO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potenţialului</a:t>
            </a:r>
            <a:r>
              <a:rPr lang="ro-RO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lor</a:t>
            </a:r>
            <a:endParaRPr lang="ro-RO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ro-RO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să beneficieze de o abordare </a:t>
            </a:r>
            <a:r>
              <a:rPr lang="ro-RO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educaţională</a:t>
            </a:r>
            <a:r>
              <a:rPr lang="ro-RO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individualizată/personalizată, dar </a:t>
            </a:r>
            <a:r>
              <a:rPr lang="ro-RO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şi</a:t>
            </a:r>
            <a:r>
              <a:rPr lang="ro-RO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de adoptarea instrumentelor adecvate compensatorii, a măsurilor de dispensare </a:t>
            </a:r>
            <a:r>
              <a:rPr lang="ro-RO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şi</a:t>
            </a:r>
            <a:r>
              <a:rPr lang="ro-RO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 evaluării adaptate</a:t>
            </a:r>
            <a:endParaRPr lang="ro-RO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Calibri" panose="020F0502020204030204" pitchFamily="34" charset="0"/>
              <a:buChar char="-"/>
            </a:pPr>
            <a:r>
              <a:rPr lang="ro-RO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acolo unde vârsta </a:t>
            </a:r>
            <a:r>
              <a:rPr lang="ro-RO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şi</a:t>
            </a:r>
            <a:r>
              <a:rPr lang="ro-RO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maturitatea o permit, pot sugera profesorilor strategii de </a:t>
            </a:r>
            <a:r>
              <a:rPr lang="ro-RO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învăţare</a:t>
            </a:r>
            <a:r>
              <a:rPr lang="ro-RO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pe care le-au descoperit </a:t>
            </a:r>
            <a:r>
              <a:rPr lang="ro-RO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şi</a:t>
            </a:r>
            <a:r>
              <a:rPr lang="ro-RO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dezvoltat automat</a:t>
            </a:r>
            <a:endParaRPr lang="ro-RO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ro-RO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Elevii au datoria de a depune un efort adecvat în procesul de </a:t>
            </a:r>
            <a:r>
              <a:rPr lang="ro-RO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învăţare</a:t>
            </a:r>
            <a:r>
              <a:rPr lang="ro-RO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ro-RO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15146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tăText 1">
            <a:extLst>
              <a:ext uri="{FF2B5EF4-FFF2-40B4-BE49-F238E27FC236}">
                <a16:creationId xmlns:a16="http://schemas.microsoft.com/office/drawing/2014/main" id="{D827EA60-E2F4-B524-A7E1-672A335C5E36}"/>
              </a:ext>
            </a:extLst>
          </p:cNvPr>
          <p:cNvSpPr txBox="1"/>
          <p:nvPr/>
        </p:nvSpPr>
        <p:spPr>
          <a:xfrm>
            <a:off x="288758" y="683394"/>
            <a:ext cx="9009245" cy="13672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ro-RO" sz="1800" kern="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ANEXA nr. 1 INSTRUMENTE METODOLOGICE PENTRU IDENTIFICAREA PERSOANELOR CU RISC DE DIAGNOSTICARE A TULBURĂRILOR SPECIFICE DE ÎNVĂŢARE</a:t>
            </a:r>
          </a:p>
          <a:p>
            <a:pPr marL="22860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ro-RO" sz="1800" kern="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ANEXA Nr. 2 Îndrumător pentru recomandarea/asigurarea instrumentelor compensatorii, măsurilor de dispensare, evaluare adaptată, în funcţie de simptomatologia copiilor cuTSI.</a:t>
            </a:r>
            <a:endParaRPr lang="ro-RO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Imagine 3" descr="Nu este disponibilă nicio descriere pentru fotografie.">
            <a:extLst>
              <a:ext uri="{FF2B5EF4-FFF2-40B4-BE49-F238E27FC236}">
                <a16:creationId xmlns:a16="http://schemas.microsoft.com/office/drawing/2014/main" id="{6059A8D7-8164-A61B-C3C7-C85FEEC4DBB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6298" y="2746689"/>
            <a:ext cx="2437936" cy="1675242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ine 4" descr="O imagine care conține text, Font, captură de ecran, Grafică&#10;&#10;Descriere generată automat">
            <a:extLst>
              <a:ext uri="{FF2B5EF4-FFF2-40B4-BE49-F238E27FC236}">
                <a16:creationId xmlns:a16="http://schemas.microsoft.com/office/drawing/2014/main" id="{04741DA7-009D-2A1A-2A4E-9C2F17AC220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1968" y="2800930"/>
            <a:ext cx="1597342" cy="156676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CasetăText 5">
            <a:extLst>
              <a:ext uri="{FF2B5EF4-FFF2-40B4-BE49-F238E27FC236}">
                <a16:creationId xmlns:a16="http://schemas.microsoft.com/office/drawing/2014/main" id="{94206307-68C5-EE08-C54B-247B550A6B05}"/>
              </a:ext>
            </a:extLst>
          </p:cNvPr>
          <p:cNvSpPr txBox="1"/>
          <p:nvPr/>
        </p:nvSpPr>
        <p:spPr>
          <a:xfrm>
            <a:off x="487145" y="4603014"/>
            <a:ext cx="3921760" cy="1331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it-IT" sz="1800" b="1" dirty="0">
                <a:solidFill>
                  <a:srgbClr val="050505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Asociatia Română pentru Copii Dislexici</a:t>
            </a:r>
            <a:r>
              <a:rPr lang="it-IT" sz="1800" dirty="0">
                <a:solidFill>
                  <a:srgbClr val="050505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endParaRPr lang="ro-RO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4"/>
              </a:rPr>
              <a:t>www.dislexia.ro</a:t>
            </a:r>
            <a:endParaRPr lang="ro-RO" sz="18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email: </a:t>
            </a:r>
            <a:r>
              <a:rPr lang="en-US" sz="180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5"/>
              </a:rPr>
              <a:t>copiidislexici@yahoo.com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</a:t>
            </a:r>
            <a:endParaRPr lang="ro-RO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rgbClr val="050505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ro-RO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CasetăText 6">
            <a:extLst>
              <a:ext uri="{FF2B5EF4-FFF2-40B4-BE49-F238E27FC236}">
                <a16:creationId xmlns:a16="http://schemas.microsoft.com/office/drawing/2014/main" id="{A946E07D-B74D-565C-4942-9AAC610B0884}"/>
              </a:ext>
            </a:extLst>
          </p:cNvPr>
          <p:cNvSpPr txBox="1"/>
          <p:nvPr/>
        </p:nvSpPr>
        <p:spPr>
          <a:xfrm>
            <a:off x="5467149" y="4603014"/>
            <a:ext cx="4109988" cy="1946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it-IT" sz="1800" b="1" dirty="0">
                <a:solidFill>
                  <a:srgbClr val="050505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Asociația București pentru Copii Dislexici </a:t>
            </a:r>
            <a:endParaRPr lang="ro-RO" sz="1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it-IT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6"/>
              </a:rPr>
              <a:t>www.dislexie.org.ro</a:t>
            </a:r>
            <a:endParaRPr lang="ro-RO" sz="18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it-IT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email:</a:t>
            </a:r>
            <a:r>
              <a:rPr lang="ro-RO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7"/>
              </a:rPr>
              <a:t>copiidislexicibucuresti@gmail.com</a:t>
            </a:r>
            <a:endParaRPr lang="ro-RO" sz="1800" u="none" strike="noStrike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ro-RO" sz="1800" u="none" strike="noStrike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ro-RO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ro-RO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96091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tăText 1">
            <a:extLst>
              <a:ext uri="{FF2B5EF4-FFF2-40B4-BE49-F238E27FC236}">
                <a16:creationId xmlns:a16="http://schemas.microsoft.com/office/drawing/2014/main" id="{8AC51B0B-3BAE-7CF6-384B-1BF7B3FEED2B}"/>
              </a:ext>
            </a:extLst>
          </p:cNvPr>
          <p:cNvSpPr txBox="1"/>
          <p:nvPr/>
        </p:nvSpPr>
        <p:spPr>
          <a:xfrm>
            <a:off x="1511166" y="544993"/>
            <a:ext cx="7209322" cy="53339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ro-RO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Ce reglementează</a:t>
            </a:r>
            <a:r>
              <a:rPr lang="ro-RO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</a:t>
            </a:r>
            <a:endParaRPr lang="ro-RO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ro-RO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procedurile de evaluare adecvate pentru depistarea tulburărilor specifice de învățare </a:t>
            </a:r>
            <a:r>
              <a:rPr lang="ro-RO" sz="1800" b="1" kern="100" dirty="0">
                <a:solidFill>
                  <a:schemeClr val="accent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(TSI)</a:t>
            </a:r>
            <a:endParaRPr lang="ro-RO" sz="1800" b="1" kern="100" dirty="0">
              <a:solidFill>
                <a:schemeClr val="accent2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Calibri" panose="020F0502020204030204" pitchFamily="34" charset="0"/>
              <a:buChar char="-"/>
            </a:pPr>
            <a:r>
              <a:rPr lang="ro-RO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tipul de intervenție pentru asigurarea învățării individualizate și personalizate </a:t>
            </a:r>
            <a:endParaRPr lang="ro-RO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ro-RO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Scopul: </a:t>
            </a:r>
            <a:endParaRPr lang="ro-RO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ro-RO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garantarea dreptului la </a:t>
            </a:r>
            <a:r>
              <a:rPr lang="ro-RO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educaţie</a:t>
            </a:r>
            <a:r>
              <a:rPr lang="ro-RO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ro-RO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ro-RO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favorizarea succesului </a:t>
            </a:r>
            <a:r>
              <a:rPr lang="ro-RO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şcolar</a:t>
            </a:r>
            <a:r>
              <a:rPr lang="ro-RO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prin măsuri didactice de </a:t>
            </a:r>
            <a:r>
              <a:rPr lang="ro-RO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susţinere</a:t>
            </a:r>
            <a:endParaRPr lang="ro-RO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ro-RO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promovarea dezvoltării </a:t>
            </a:r>
            <a:r>
              <a:rPr lang="ro-RO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potenţialului</a:t>
            </a:r>
            <a:r>
              <a:rPr lang="ro-RO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fiecărui elev</a:t>
            </a:r>
            <a:endParaRPr lang="ro-RO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ro-RO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reducerea </a:t>
            </a:r>
            <a:r>
              <a:rPr lang="ro-RO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dificultăţilor</a:t>
            </a:r>
            <a:r>
              <a:rPr lang="ro-RO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o-RO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relaţionale</a:t>
            </a:r>
            <a:r>
              <a:rPr lang="ro-RO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o-RO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şi</a:t>
            </a:r>
            <a:r>
              <a:rPr lang="ro-RO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o-RO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emoţionale</a:t>
            </a:r>
            <a:r>
              <a:rPr lang="ro-RO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secundare tulburărilor de </a:t>
            </a:r>
            <a:r>
              <a:rPr lang="ro-RO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învăţare</a:t>
            </a:r>
            <a:endParaRPr lang="ro-RO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ro-RO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formarea cadrelor didactice si specialiștilor </a:t>
            </a:r>
            <a:endParaRPr lang="ro-RO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ro-RO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responsabilizarea </a:t>
            </a:r>
            <a:r>
              <a:rPr lang="ro-RO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şi</a:t>
            </a:r>
            <a:r>
              <a:rPr lang="ro-RO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sensibilizarea </a:t>
            </a:r>
            <a:r>
              <a:rPr lang="ro-RO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părinţilor</a:t>
            </a:r>
            <a:r>
              <a:rPr lang="ro-RO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ro-RO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Calibri" panose="020F0502020204030204" pitchFamily="34" charset="0"/>
              <a:buChar char="-"/>
            </a:pPr>
            <a:r>
              <a:rPr lang="ro-RO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favorizarea diagnosticării precoce și parcursului </a:t>
            </a:r>
            <a:r>
              <a:rPr lang="ro-RO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reabilitativ</a:t>
            </a:r>
            <a:endParaRPr lang="ro-RO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ro-RO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Beneficiari direcți:</a:t>
            </a:r>
            <a:r>
              <a:rPr lang="ro-RO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elevii cu </a:t>
            </a:r>
            <a:r>
              <a:rPr lang="ro-RO" sz="1800" b="1" kern="100" dirty="0">
                <a:solidFill>
                  <a:schemeClr val="accent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TSI</a:t>
            </a:r>
            <a:r>
              <a:rPr lang="ro-RO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înscriși în învățământul preuniversitar</a:t>
            </a:r>
            <a:endParaRPr lang="ro-RO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ro-RO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Beneficiari indirecți</a:t>
            </a:r>
            <a:r>
              <a:rPr lang="ro-RO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școala, familia, instituțiile educaționale și medicale</a:t>
            </a:r>
            <a:endParaRPr lang="ro-RO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61361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tăText 1">
            <a:extLst>
              <a:ext uri="{FF2B5EF4-FFF2-40B4-BE49-F238E27FC236}">
                <a16:creationId xmlns:a16="http://schemas.microsoft.com/office/drawing/2014/main" id="{3695CD28-BB08-51BC-FEAA-093EA55A1E17}"/>
              </a:ext>
            </a:extLst>
          </p:cNvPr>
          <p:cNvSpPr txBox="1"/>
          <p:nvPr/>
        </p:nvSpPr>
        <p:spPr>
          <a:xfrm>
            <a:off x="375386" y="0"/>
            <a:ext cx="9971772" cy="69297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ro-RO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Definiții și termeni:</a:t>
            </a:r>
            <a:endParaRPr lang="ro-RO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ro-RO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Tulburări specifice de </a:t>
            </a:r>
            <a:r>
              <a:rPr lang="ro-RO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învăţare</a:t>
            </a:r>
            <a:r>
              <a:rPr lang="ro-RO" sz="1800" b="1" kern="1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(TSI) </a:t>
            </a:r>
            <a:r>
              <a:rPr lang="ro-RO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grup eterogen de tulburări ce afectează procesul tipic de                                     </a:t>
            </a:r>
            <a:r>
              <a:rPr lang="ro-RO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achiziţie</a:t>
            </a:r>
            <a:r>
              <a:rPr lang="ro-RO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lang="ro-RO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abilităţilor</a:t>
            </a:r>
            <a:r>
              <a:rPr lang="ro-RO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o-RO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şcolare</a:t>
            </a:r>
            <a:r>
              <a:rPr lang="ro-RO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(de citire, exprimare în scris </a:t>
            </a:r>
            <a:r>
              <a:rPr lang="ro-RO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şi</a:t>
            </a:r>
            <a:r>
              <a:rPr lang="ro-RO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matematice): dislexie, disgrafie                           (inclusiv </a:t>
            </a:r>
            <a:r>
              <a:rPr lang="ro-RO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disortografia</a:t>
            </a:r>
            <a:r>
              <a:rPr lang="ro-RO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), </a:t>
            </a:r>
            <a:r>
              <a:rPr lang="ro-RO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discalculie</a:t>
            </a:r>
            <a:r>
              <a:rPr lang="ro-RO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  <a:endParaRPr lang="ro-RO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ro-RO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TSI nu se datorează</a:t>
            </a:r>
            <a:r>
              <a:rPr lang="ro-RO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</a:t>
            </a:r>
            <a:endParaRPr lang="ro-RO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ro-RO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lipsei </a:t>
            </a:r>
            <a:r>
              <a:rPr lang="ro-RO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oportunităţilor</a:t>
            </a:r>
            <a:r>
              <a:rPr lang="ro-RO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sau motivației pentru </a:t>
            </a:r>
            <a:r>
              <a:rPr lang="ro-RO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învăţare</a:t>
            </a:r>
            <a:r>
              <a:rPr lang="ro-RO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ro-RO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ro-RO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prezenței unei </a:t>
            </a:r>
            <a:r>
              <a:rPr lang="ro-RO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dizabilităţi</a:t>
            </a:r>
            <a:r>
              <a:rPr lang="ro-RO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intelectuale sau  a unui intelect liminar</a:t>
            </a:r>
            <a:endParaRPr lang="ro-RO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ro-RO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unui deficit senzorial (de exemplu, auditiv, vizual, motor),</a:t>
            </a:r>
            <a:endParaRPr lang="ro-RO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ro-RO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tulburărilor afective </a:t>
            </a:r>
            <a:r>
              <a:rPr lang="ro-RO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şi</a:t>
            </a:r>
            <a:r>
              <a:rPr lang="ro-RO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o-RO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emoţionale</a:t>
            </a:r>
            <a:r>
              <a:rPr lang="ro-RO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de natură psihiatrică</a:t>
            </a:r>
            <a:endParaRPr lang="ro-RO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Calibri" panose="020F0502020204030204" pitchFamily="34" charset="0"/>
              <a:buChar char="-"/>
            </a:pPr>
            <a:r>
              <a:rPr lang="ro-RO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altor tulburări de (</a:t>
            </a:r>
            <a:r>
              <a:rPr lang="ro-RO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neuro</a:t>
            </a:r>
            <a:r>
              <a:rPr lang="ro-RO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 dezvoltare (de ex. TSA, ADHD)</a:t>
            </a:r>
            <a:endParaRPr lang="ro-RO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ro-RO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DISLEXIA</a:t>
            </a:r>
            <a:r>
              <a:rPr lang="ro-RO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- tulburare specifică a </a:t>
            </a:r>
            <a:r>
              <a:rPr lang="ro-RO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abilităţilor</a:t>
            </a:r>
            <a:r>
              <a:rPr lang="ro-RO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de citire (în </a:t>
            </a:r>
            <a:r>
              <a:rPr lang="ro-RO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privinţa</a:t>
            </a:r>
            <a:r>
              <a:rPr lang="ro-RO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corectitudinii, </a:t>
            </a:r>
            <a:r>
              <a:rPr lang="ro-RO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fluenţei,comprehensiunii</a:t>
            </a:r>
            <a:r>
              <a:rPr lang="ro-RO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</a:t>
            </a:r>
            <a:endParaRPr lang="ro-RO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ro-RO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DISGRAFIA/DISORTOGRAFIA </a:t>
            </a:r>
            <a:r>
              <a:rPr lang="ro-RO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 cuprinde toate formele de perturbări ale procesului tipic de </a:t>
            </a:r>
            <a:r>
              <a:rPr lang="ro-RO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achiziţie</a:t>
            </a:r>
            <a:r>
              <a:rPr lang="ro-RO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 exprimării în scris (erori la nivelul literelor, erori sintactice </a:t>
            </a:r>
            <a:r>
              <a:rPr lang="ro-RO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şi</a:t>
            </a:r>
            <a:r>
              <a:rPr lang="ro-RO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erori de </a:t>
            </a:r>
            <a:r>
              <a:rPr lang="ro-RO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punctuaţie</a:t>
            </a:r>
            <a:r>
              <a:rPr lang="ro-RO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organizarea grafică a paragrafelor)</a:t>
            </a:r>
            <a:endParaRPr lang="ro-RO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ro-RO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DISCALCULIA</a:t>
            </a:r>
            <a:r>
              <a:rPr lang="ro-RO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-  tulburare specifică de </a:t>
            </a:r>
            <a:r>
              <a:rPr lang="ro-RO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învăţare</a:t>
            </a:r>
            <a:r>
              <a:rPr lang="ro-RO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care se exprimă prin perturbări ale procesului tipic de </a:t>
            </a:r>
            <a:r>
              <a:rPr lang="ro-RO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achiziţie</a:t>
            </a:r>
            <a:r>
              <a:rPr lang="ro-RO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lang="ro-RO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abilităţilor</a:t>
            </a:r>
            <a:r>
              <a:rPr lang="ro-RO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matematice (</a:t>
            </a:r>
            <a:r>
              <a:rPr lang="ro-RO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simţ</a:t>
            </a:r>
            <a:r>
              <a:rPr lang="ro-RO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numeric, memorarea tablei adunării </a:t>
            </a:r>
            <a:r>
              <a:rPr lang="ro-RO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şi</a:t>
            </a:r>
            <a:r>
              <a:rPr lang="ro-RO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o-RO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înmulţirii</a:t>
            </a:r>
            <a:r>
              <a:rPr lang="ro-RO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calcul                     corect     sau fluent, </a:t>
            </a:r>
            <a:r>
              <a:rPr lang="ro-RO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raţionament</a:t>
            </a:r>
            <a:r>
              <a:rPr lang="ro-RO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matematic acurat)</a:t>
            </a:r>
            <a:endParaRPr lang="ro-RO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ro-RO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Risc de dezvoltare a TSI-</a:t>
            </a:r>
            <a:r>
              <a:rPr lang="ro-RO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prezența unor semne, în </a:t>
            </a:r>
            <a:r>
              <a:rPr lang="ro-RO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preşcolaritate</a:t>
            </a:r>
            <a:r>
              <a:rPr lang="ro-RO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o-RO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şi</a:t>
            </a:r>
            <a:r>
              <a:rPr lang="ro-RO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debutul micii </a:t>
            </a:r>
            <a:r>
              <a:rPr lang="ro-RO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şcolarităţi</a:t>
            </a:r>
            <a:endParaRPr lang="ro-RO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ro-RO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Indicatori</a:t>
            </a:r>
            <a:r>
              <a:rPr lang="ro-RO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deficite/</a:t>
            </a:r>
            <a:r>
              <a:rPr lang="ro-RO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disfuncţii</a:t>
            </a:r>
            <a:r>
              <a:rPr lang="ro-RO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la nivelul unor </a:t>
            </a:r>
            <a:r>
              <a:rPr lang="ro-RO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preachiziţii</a:t>
            </a:r>
            <a:r>
              <a:rPr lang="ro-RO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ale citit-scrisului, 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ro-RO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numeraţiei</a:t>
            </a:r>
            <a:r>
              <a:rPr lang="ro-RO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o-RO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şi</a:t>
            </a:r>
            <a:r>
              <a:rPr lang="ro-RO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calculului matematic</a:t>
            </a:r>
            <a:endParaRPr lang="ro-RO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9942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tăText 1">
            <a:extLst>
              <a:ext uri="{FF2B5EF4-FFF2-40B4-BE49-F238E27FC236}">
                <a16:creationId xmlns:a16="http://schemas.microsoft.com/office/drawing/2014/main" id="{2E1EB220-A288-0D48-3142-DE4F4DDC2B4F}"/>
              </a:ext>
            </a:extLst>
          </p:cNvPr>
          <p:cNvSpPr txBox="1"/>
          <p:nvPr/>
        </p:nvSpPr>
        <p:spPr>
          <a:xfrm>
            <a:off x="375384" y="-71782"/>
            <a:ext cx="10578166" cy="69297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ro-RO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Domenii afectate</a:t>
            </a:r>
            <a:r>
              <a:rPr lang="ro-RO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</a:t>
            </a:r>
            <a:endParaRPr lang="ro-RO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ro-RO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limbaj (expresiv, la nivel de vocabular, complexitate morfosintactică, pragmatică, articulare; </a:t>
            </a: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ro-RO" kern="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</a:t>
            </a:r>
            <a:r>
              <a:rPr lang="ro-RO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receptiv, sub aspectul </a:t>
            </a:r>
            <a:r>
              <a:rPr lang="ro-RO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percepţiei</a:t>
            </a:r>
            <a:r>
              <a:rPr lang="ro-RO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sau </a:t>
            </a:r>
            <a:r>
              <a:rPr lang="ro-RO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înţelegerii</a:t>
            </a:r>
            <a:r>
              <a:rPr lang="ro-RO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vorbirii, inclusiv al procesărilor fonologice; </a:t>
            </a: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ro-RO" kern="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</a:t>
            </a:r>
            <a:r>
              <a:rPr lang="ro-RO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dislalia prelungită, persistentă)</a:t>
            </a:r>
            <a:endParaRPr lang="ro-RO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ro-RO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motor (coordonare, </a:t>
            </a:r>
            <a:r>
              <a:rPr lang="ro-RO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mişcări</a:t>
            </a:r>
            <a:r>
              <a:rPr lang="ro-RO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grosiere, fine, echilibru, coordonare </a:t>
            </a:r>
            <a:r>
              <a:rPr lang="ro-RO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oculomotorie</a:t>
            </a:r>
            <a:r>
              <a:rPr lang="ro-RO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ro-RO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grafomotorie</a:t>
            </a:r>
            <a:r>
              <a:rPr lang="ro-RO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</a:t>
            </a:r>
            <a:endParaRPr lang="ro-RO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ro-RO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psihomotor (ritm, 3 schemă corporală, orientare </a:t>
            </a:r>
            <a:r>
              <a:rPr lang="ro-RO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spaţiotemporală</a:t>
            </a:r>
            <a:r>
              <a:rPr lang="ro-RO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inclusiv </a:t>
            </a:r>
            <a:r>
              <a:rPr lang="ro-RO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lateralitate</a:t>
            </a:r>
            <a:r>
              <a:rPr lang="ro-RO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</a:t>
            </a:r>
            <a:endParaRPr lang="ro-RO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Calibri" panose="020F0502020204030204" pitchFamily="34" charset="0"/>
              <a:buChar char="-"/>
            </a:pPr>
            <a:r>
              <a:rPr lang="ro-RO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cognitiv (</a:t>
            </a:r>
            <a:r>
              <a:rPr lang="ro-RO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atenţie</a:t>
            </a:r>
            <a:r>
              <a:rPr lang="ro-RO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ro-RO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percepţie</a:t>
            </a:r>
            <a:r>
              <a:rPr lang="ro-RO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memorie vizuală sau auditivă, memorie de lucru sau de                                                   lungă durată, </a:t>
            </a:r>
            <a:r>
              <a:rPr lang="ro-RO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învăţare</a:t>
            </a:r>
            <a:r>
              <a:rPr lang="ro-RO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o-RO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intermodală</a:t>
            </a:r>
            <a:r>
              <a:rPr lang="ro-RO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ro-RO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operaţii</a:t>
            </a:r>
            <a:r>
              <a:rPr lang="ro-RO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cognitive)</a:t>
            </a:r>
            <a:endParaRPr lang="ro-RO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ro-RO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Adaptarea curriculară </a:t>
            </a:r>
            <a:r>
              <a:rPr lang="ro-RO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– metode de predare și evaluare </a:t>
            </a:r>
            <a:endParaRPr lang="ro-RO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ro-RO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Augmentarea curriculară </a:t>
            </a:r>
            <a:r>
              <a:rPr lang="ro-RO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strategii de procesare executivă </a:t>
            </a:r>
            <a:endParaRPr lang="ro-RO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ro-RO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Grad de severitate</a:t>
            </a:r>
            <a:r>
              <a:rPr lang="ro-RO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TSI  </a:t>
            </a:r>
            <a:r>
              <a:rPr lang="ro-RO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uşor</a:t>
            </a:r>
            <a:r>
              <a:rPr lang="ro-RO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moderat </a:t>
            </a:r>
            <a:r>
              <a:rPr lang="ro-RO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şi</a:t>
            </a:r>
            <a:r>
              <a:rPr lang="ro-RO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sever</a:t>
            </a:r>
            <a:endParaRPr lang="ro-RO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ro-RO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Evaluare adaptată </a:t>
            </a:r>
            <a:r>
              <a:rPr lang="ro-RO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flexibilitatea pedagogică/adaptare la clasă conform unui plan </a:t>
            </a:r>
            <a:r>
              <a:rPr lang="ro-RO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educaţional</a:t>
            </a:r>
            <a:r>
              <a:rPr lang="ro-RO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o-RO" kern="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            </a:t>
            </a:r>
            <a:r>
              <a:rPr lang="ro-RO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personalizat(</a:t>
            </a:r>
            <a:r>
              <a:rPr lang="ro-RO" sz="1800" b="1" kern="1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PEP). </a:t>
            </a:r>
            <a:endParaRPr lang="ro-RO" sz="1800" b="1" kern="100" dirty="0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ro-RO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Terapii specifice</a:t>
            </a:r>
            <a:r>
              <a:rPr lang="ro-RO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 logopedică, psihomotorie, psihologică, terapie </a:t>
            </a:r>
            <a:r>
              <a:rPr lang="ro-RO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educaţională</a:t>
            </a:r>
            <a:r>
              <a:rPr lang="ro-RO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de stimulare cognitivă</a:t>
            </a:r>
            <a:endParaRPr lang="ro-RO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ro-RO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Măsuri compensatorii - strategii de adaptare curriculară </a:t>
            </a:r>
            <a:r>
              <a:rPr lang="ro-RO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instrucţională</a:t>
            </a:r>
            <a:r>
              <a:rPr lang="ro-RO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pe principiul egalității de                                               șanse (măsuri, materiale adaptate, tehnologii </a:t>
            </a:r>
            <a:r>
              <a:rPr lang="ro-RO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asistive</a:t>
            </a:r>
            <a:r>
              <a:rPr lang="ro-RO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.)</a:t>
            </a:r>
            <a:endParaRPr lang="ro-RO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ro-RO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Instrumente compensatorii </a:t>
            </a:r>
            <a:r>
              <a:rPr lang="ro-RO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instrumente didactice </a:t>
            </a:r>
            <a:r>
              <a:rPr lang="ro-RO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şi</a:t>
            </a:r>
            <a:r>
              <a:rPr lang="ro-RO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tehnologice care substituie sau facilitează                              </a:t>
            </a:r>
            <a:r>
              <a:rPr lang="ro-RO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performanţa</a:t>
            </a:r>
            <a:r>
              <a:rPr lang="ro-RO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în </a:t>
            </a:r>
            <a:r>
              <a:rPr lang="ro-RO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condiţiile</a:t>
            </a:r>
            <a:r>
              <a:rPr lang="ro-RO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o-RO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existenţei</a:t>
            </a:r>
            <a:r>
              <a:rPr lang="ro-RO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unei </a:t>
            </a:r>
            <a:r>
              <a:rPr lang="ro-RO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abilităţi</a:t>
            </a:r>
            <a:r>
              <a:rPr lang="ro-RO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deficitare</a:t>
            </a:r>
            <a:endParaRPr lang="ro-RO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ro-RO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Măsuri de dispensare </a:t>
            </a:r>
            <a:r>
              <a:rPr lang="ro-RO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ro-RO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intervenţii</a:t>
            </a:r>
            <a:r>
              <a:rPr lang="ro-RO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care permit elevului să nu realizeze anumite </a:t>
            </a:r>
            <a:r>
              <a:rPr lang="ro-RO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activităţi</a:t>
            </a:r>
            <a:r>
              <a:rPr lang="ro-RO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care,                                         din cauza TSI, devin extrem de dificile </a:t>
            </a:r>
            <a:r>
              <a:rPr lang="ro-RO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şi</a:t>
            </a:r>
            <a:r>
              <a:rPr lang="ro-RO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care nu </a:t>
            </a:r>
            <a:r>
              <a:rPr lang="ro-RO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îmbunătăţesc</a:t>
            </a:r>
            <a:r>
              <a:rPr lang="ro-RO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procesul de </a:t>
            </a:r>
            <a:r>
              <a:rPr lang="ro-RO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învăţare</a:t>
            </a:r>
            <a:r>
              <a:rPr lang="ro-RO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ro-RO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94020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tăText 1">
            <a:extLst>
              <a:ext uri="{FF2B5EF4-FFF2-40B4-BE49-F238E27FC236}">
                <a16:creationId xmlns:a16="http://schemas.microsoft.com/office/drawing/2014/main" id="{CDEA43B6-F655-1FB1-48F1-45B77F289EDE}"/>
              </a:ext>
            </a:extLst>
          </p:cNvPr>
          <p:cNvSpPr txBox="1"/>
          <p:nvPr/>
        </p:nvSpPr>
        <p:spPr>
          <a:xfrm>
            <a:off x="1357162" y="813315"/>
            <a:ext cx="6708808" cy="52313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ro-RO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CAPITOLUL II</a:t>
            </a:r>
            <a:endParaRPr lang="ro-RO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ro-RO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Procedurile de evaluare pentru identificarea tulburărilor de învățare </a:t>
            </a:r>
            <a:endParaRPr lang="ro-RO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UcPeriod"/>
            </a:pPr>
            <a:r>
              <a:rPr lang="ro-RO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Evaluarea psihopedagogică </a:t>
            </a:r>
            <a:r>
              <a:rPr lang="ro-RO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(la clasă, evaluare cu instrumente recomandate în anexa 1)</a:t>
            </a:r>
            <a:endParaRPr lang="ro-RO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UcPeriod"/>
            </a:pPr>
            <a:r>
              <a:rPr lang="ro-RO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Evaluarea complexă </a:t>
            </a:r>
            <a:r>
              <a:rPr lang="ro-RO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în vederea stabilirii diagnosticului </a:t>
            </a:r>
            <a:endParaRPr lang="ro-RO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ro-RO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psihologică - evaluarea profilului de funcționare </a:t>
            </a:r>
            <a:r>
              <a:rPr lang="ro-RO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neuro</a:t>
            </a:r>
            <a:r>
              <a:rPr lang="ro-RO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-cognitivă, profilului comportamental, emoțional și motivațional-afectiv și abilităților de funcționare </a:t>
            </a:r>
            <a:r>
              <a:rPr lang="ro-RO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adaptativă</a:t>
            </a:r>
            <a:endParaRPr lang="ro-RO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ro-RO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logopedică </a:t>
            </a:r>
            <a:endParaRPr lang="ro-RO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Calibri" panose="020F0502020204030204" pitchFamily="34" charset="0"/>
              <a:buChar char="-"/>
            </a:pPr>
            <a:r>
              <a:rPr lang="ro-RO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medicală, după caz, pentru diagnosticul diferențial</a:t>
            </a:r>
            <a:endParaRPr lang="ro-RO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ro-RO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Normative</a:t>
            </a:r>
            <a:r>
              <a:rPr lang="ro-RO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de evaluare complexă: manuale de diagnostic </a:t>
            </a:r>
            <a:r>
              <a:rPr lang="ro-RO" sz="1800" b="1" kern="1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ICD10</a:t>
            </a:r>
            <a:r>
              <a:rPr lang="ro-RO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o-RO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şi</a:t>
            </a:r>
            <a:r>
              <a:rPr lang="ro-RO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o-RO" sz="1800" b="1" kern="1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DSM5</a:t>
            </a:r>
            <a:r>
              <a:rPr lang="ro-RO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ro-RO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ro-RO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Diagnosticul </a:t>
            </a:r>
            <a:r>
              <a:rPr lang="ro-RO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 dislexie, respectiv diagnosticul de disgrafie, se stabilesc, de regulă, în clasa a II-a, după ce elevul a parcurs </a:t>
            </a:r>
            <a:r>
              <a:rPr lang="ro-RO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învăţarea</a:t>
            </a:r>
            <a:r>
              <a:rPr lang="ro-RO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tuturor literelor.                                                                                                                 Diagnosticul de </a:t>
            </a:r>
            <a:r>
              <a:rPr lang="ro-RO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discalculie</a:t>
            </a:r>
            <a:r>
              <a:rPr lang="ro-RO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se </a:t>
            </a:r>
            <a:r>
              <a:rPr lang="ro-RO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stabileşte</a:t>
            </a:r>
            <a:r>
              <a:rPr lang="ro-RO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de regulă, în clasa a III-a</a:t>
            </a:r>
            <a:endParaRPr lang="ro-RO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78773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tăText 1">
            <a:extLst>
              <a:ext uri="{FF2B5EF4-FFF2-40B4-BE49-F238E27FC236}">
                <a16:creationId xmlns:a16="http://schemas.microsoft.com/office/drawing/2014/main" id="{8B96EC07-29D6-AF28-F530-B5B4E2FBABB0}"/>
              </a:ext>
            </a:extLst>
          </p:cNvPr>
          <p:cNvSpPr txBox="1"/>
          <p:nvPr/>
        </p:nvSpPr>
        <p:spPr>
          <a:xfrm>
            <a:off x="1386039" y="1222408"/>
            <a:ext cx="7960092" cy="3749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ro-RO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CAPITOLUL III</a:t>
            </a:r>
            <a:endParaRPr lang="ro-RO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ro-RO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Intervenția în cazul elevilor cu </a:t>
            </a:r>
            <a:r>
              <a:rPr lang="ro-RO" sz="1800" b="1" kern="100" dirty="0">
                <a:solidFill>
                  <a:schemeClr val="accent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TSI</a:t>
            </a:r>
            <a:r>
              <a:rPr lang="ro-RO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ro-RO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ro-RO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Traseu pentru evaluare, certificare, intervenție, adaptare școlară.</a:t>
            </a:r>
            <a:endParaRPr lang="ro-RO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ro-RO" sz="1800" b="1" kern="100" dirty="0">
                <a:solidFill>
                  <a:schemeClr val="accent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PEP</a:t>
            </a:r>
            <a:r>
              <a:rPr lang="ro-RO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– Planul Educațional Personalizat cuprinde:</a:t>
            </a:r>
            <a:endParaRPr lang="ro-RO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ro-RO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Datele personale ale elevului </a:t>
            </a:r>
            <a:endParaRPr lang="ro-RO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ro-RO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Tipologia tulburării (conform diagnosticului) </a:t>
            </a:r>
            <a:endParaRPr lang="ro-RO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ro-RO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Recomandări cu privire la intervenția individualizată și personalizată </a:t>
            </a:r>
            <a:endParaRPr lang="ro-RO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ro-RO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Instrumente compensatorii utilizate </a:t>
            </a:r>
            <a:endParaRPr lang="ro-RO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ro-RO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Măsuri de dispensare adoptate </a:t>
            </a:r>
            <a:endParaRPr lang="ro-RO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Calibri" panose="020F0502020204030204" pitchFamily="34" charset="0"/>
              <a:buChar char="-"/>
            </a:pPr>
            <a:r>
              <a:rPr lang="ro-RO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Forme de evaluare/verificare personalizate pe parcursul semestrelor </a:t>
            </a:r>
            <a:r>
              <a:rPr lang="ro-RO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şi</a:t>
            </a:r>
            <a:r>
              <a:rPr lang="ro-RO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la Evaluările </a:t>
            </a:r>
            <a:r>
              <a:rPr lang="ro-RO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Naţionale</a:t>
            </a:r>
            <a:r>
              <a:rPr lang="ro-RO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/Bacalaureat </a:t>
            </a:r>
            <a:endParaRPr lang="ro-RO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35913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tăText 1">
            <a:extLst>
              <a:ext uri="{FF2B5EF4-FFF2-40B4-BE49-F238E27FC236}">
                <a16:creationId xmlns:a16="http://schemas.microsoft.com/office/drawing/2014/main" id="{44102448-68DB-CEEC-44A4-83D8692931B6}"/>
              </a:ext>
            </a:extLst>
          </p:cNvPr>
          <p:cNvSpPr txBox="1"/>
          <p:nvPr/>
        </p:nvSpPr>
        <p:spPr>
          <a:xfrm>
            <a:off x="962526" y="374477"/>
            <a:ext cx="7979343" cy="61090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ro-RO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Măsurile compensatorii:</a:t>
            </a:r>
            <a:endParaRPr lang="ro-RO" sz="1800" b="1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ro-RO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computer/tabletă cu </a:t>
            </a:r>
            <a:r>
              <a:rPr lang="ro-RO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sofware</a:t>
            </a:r>
            <a:r>
              <a:rPr lang="ro-RO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- sintetizator vocal, care transformă tema de citire într-o temă de ascultare</a:t>
            </a:r>
            <a:endParaRPr lang="ro-RO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ro-RO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aparat de înregistrare care permite elevului să </a:t>
            </a:r>
            <a:r>
              <a:rPr lang="ro-RO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îşi</a:t>
            </a:r>
            <a:r>
              <a:rPr lang="ro-RO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completeze </a:t>
            </a:r>
            <a:r>
              <a:rPr lang="ro-RO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notiţele</a:t>
            </a:r>
            <a:r>
              <a:rPr lang="ro-RO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în timpul </a:t>
            </a:r>
            <a:r>
              <a:rPr lang="ro-RO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lecţiei</a:t>
            </a:r>
            <a:r>
              <a:rPr lang="ro-RO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(tabletă, reportofon etc.), cu respectarea prevederilor legale în vigoare</a:t>
            </a:r>
            <a:endParaRPr lang="ro-RO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ro-RO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hărţi</a:t>
            </a:r>
            <a:r>
              <a:rPr lang="ro-RO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mentale, mape conceptuale ale </a:t>
            </a:r>
            <a:r>
              <a:rPr lang="ro-RO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unităţii</a:t>
            </a:r>
            <a:r>
              <a:rPr lang="ro-RO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de studiu</a:t>
            </a:r>
            <a:endParaRPr lang="ro-RO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ro-RO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manuale </a:t>
            </a:r>
            <a:r>
              <a:rPr lang="ro-RO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şi</a:t>
            </a:r>
            <a:r>
              <a:rPr lang="ro-RO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o-RO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cărţi</a:t>
            </a:r>
            <a:r>
              <a:rPr lang="ro-RO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în format digital (audio-</a:t>
            </a:r>
            <a:r>
              <a:rPr lang="ro-RO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book</a:t>
            </a:r>
            <a:r>
              <a:rPr lang="ro-RO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</a:t>
            </a:r>
            <a:endParaRPr lang="ro-RO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ro-RO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dicţionare</a:t>
            </a:r>
            <a:r>
              <a:rPr lang="ro-RO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vocabulare digitale</a:t>
            </a:r>
            <a:endParaRPr lang="ro-RO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ro-RO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tabele cu: lunile anului, anotimpurile, zilele săptămânii, alfabetul, formule</a:t>
            </a:r>
            <a:endParaRPr lang="ro-RO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ro-RO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texte cu imagini, sinteze, scheme</a:t>
            </a:r>
            <a:endParaRPr lang="ro-RO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ro-RO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prezența cadrului didactic care să citească itemii textului din manual, sarcinile de rezolvat, chestionarele cu răspunsuri multiple</a:t>
            </a:r>
            <a:endParaRPr lang="ro-RO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ro-RO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computer cu program de scriere video, cu corector ortografic</a:t>
            </a:r>
            <a:endParaRPr lang="ro-RO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ro-RO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sofware</a:t>
            </a:r>
            <a:r>
              <a:rPr lang="ro-RO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pentru realizarea </a:t>
            </a:r>
            <a:r>
              <a:rPr lang="ro-RO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hărţilor</a:t>
            </a:r>
            <a:r>
              <a:rPr lang="ro-RO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mentale, mape conceptuale</a:t>
            </a:r>
            <a:endParaRPr lang="ro-RO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ro-RO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fotocopii adecvate ale </a:t>
            </a:r>
            <a:r>
              <a:rPr lang="ro-RO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unităţii</a:t>
            </a:r>
            <a:r>
              <a:rPr lang="ro-RO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de studiu</a:t>
            </a:r>
            <a:endParaRPr lang="ro-RO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ro-RO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dicționar digital (sub formă de tabletă sau pe computer)</a:t>
            </a:r>
            <a:endParaRPr lang="ro-RO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ro-RO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calculator care să faciliteze </a:t>
            </a:r>
            <a:r>
              <a:rPr lang="ro-RO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operaţiile</a:t>
            </a:r>
            <a:r>
              <a:rPr lang="ro-RO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de calcul</a:t>
            </a:r>
            <a:endParaRPr lang="ro-RO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ro-RO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alte instrumente tehnologice clasice (tabela pitagoreică, tabel cu formule matematice, scheme conceptuale etc</a:t>
            </a:r>
            <a:endParaRPr lang="ro-RO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Calibri" panose="020F0502020204030204" pitchFamily="34" charset="0"/>
              <a:buChar char="-"/>
            </a:pPr>
            <a:r>
              <a:rPr lang="ro-RO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altele, la decizia cadrului didactic</a:t>
            </a:r>
            <a:endParaRPr lang="ro-RO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8517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tăText 1">
            <a:extLst>
              <a:ext uri="{FF2B5EF4-FFF2-40B4-BE49-F238E27FC236}">
                <a16:creationId xmlns:a16="http://schemas.microsoft.com/office/drawing/2014/main" id="{E956C8AF-E20F-E63B-08BA-5F348F5F3258}"/>
              </a:ext>
            </a:extLst>
          </p:cNvPr>
          <p:cNvSpPr txBox="1"/>
          <p:nvPr/>
        </p:nvSpPr>
        <p:spPr>
          <a:xfrm>
            <a:off x="1058778" y="375385"/>
            <a:ext cx="8037095" cy="58126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ro-RO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Măsurile de dispensare:  </a:t>
            </a:r>
            <a:endParaRPr lang="ro-RO" sz="1800" b="1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ro-RO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dispensarea cititului cu voce tare în fața clasei</a:t>
            </a:r>
            <a:endParaRPr lang="ro-RO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ro-RO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dispensarea citirii autonome a unor texte a căror lungime </a:t>
            </a:r>
            <a:r>
              <a:rPr lang="ro-RO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şi</a:t>
            </a:r>
            <a:r>
              <a:rPr lang="ro-RO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complexitate nu este compatibilă cu nivelul de abilitate al copilului</a:t>
            </a:r>
            <a:endParaRPr lang="ro-RO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ro-RO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cantitatea excesivă de teme pentru acasă</a:t>
            </a:r>
            <a:endParaRPr lang="ro-RO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ro-RO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memorarea poeziilor, formulelor, tabelelor, definițiilor</a:t>
            </a:r>
            <a:endParaRPr lang="ro-RO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ro-RO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dispensarea studierii limbilor străine în forma scrisă sau citită</a:t>
            </a:r>
            <a:endParaRPr lang="ro-RO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ro-RO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efectuarea mai multor teste/ evaluări la puțină vreme unele după altele</a:t>
            </a:r>
            <a:endParaRPr lang="ro-RO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ro-RO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dispensarea scrierii rapide după dictare</a:t>
            </a:r>
            <a:endParaRPr lang="ro-RO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ro-RO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dispensarea luării de notițe scrise</a:t>
            </a:r>
            <a:endParaRPr lang="ro-RO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ro-RO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dispensarea copierii de pe tablă, recopierea textelor</a:t>
            </a:r>
            <a:endParaRPr lang="ro-RO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ro-RO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dispensarea respectării timpilor pentru realizarea sarcinilor de lucru în scris</a:t>
            </a:r>
            <a:endParaRPr lang="ro-RO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ro-RO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scrierea de mână a temelor pentru acasă pentru cazurile severe de disgrafie (se acceptă scrierea pe calculator sau transcriere de către părinte)</a:t>
            </a:r>
            <a:endParaRPr lang="ro-RO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ro-RO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dispensarea memorării tablei înmulțirii</a:t>
            </a:r>
            <a:endParaRPr lang="ro-RO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ro-RO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dispensarea copierii textelor (ex. probleme matematice) de pe tablă sau manuale - compensare cu texte pregătite anticipat, printate </a:t>
            </a:r>
            <a:r>
              <a:rPr lang="ro-RO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şi</a:t>
            </a:r>
            <a:r>
              <a:rPr lang="ro-RO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lipite pe caiete (sau lucru direct pe </a:t>
            </a:r>
            <a:r>
              <a:rPr lang="ro-RO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fişe</a:t>
            </a:r>
            <a:r>
              <a:rPr lang="ro-RO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</a:t>
            </a:r>
            <a:endParaRPr lang="ro-RO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Calibri" panose="020F0502020204030204" pitchFamily="34" charset="0"/>
              <a:buChar char="-"/>
            </a:pPr>
            <a:r>
              <a:rPr lang="ro-RO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altele, la decizia cadrului didactic.</a:t>
            </a:r>
            <a:endParaRPr lang="ro-RO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7729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tăText 1">
            <a:extLst>
              <a:ext uri="{FF2B5EF4-FFF2-40B4-BE49-F238E27FC236}">
                <a16:creationId xmlns:a16="http://schemas.microsoft.com/office/drawing/2014/main" id="{6B7BF155-1BF1-C766-933E-7DAD862FB778}"/>
              </a:ext>
            </a:extLst>
          </p:cNvPr>
          <p:cNvSpPr txBox="1"/>
          <p:nvPr/>
        </p:nvSpPr>
        <p:spPr>
          <a:xfrm>
            <a:off x="1106906" y="602314"/>
            <a:ext cx="7623208" cy="5322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ro-RO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Recomandări practice </a:t>
            </a:r>
            <a:r>
              <a:rPr lang="ro-RO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pentru evaluarea la clasă conform PEP. </a:t>
            </a:r>
            <a:endParaRPr lang="ro-RO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ro-RO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Evaluarea adaptată pe parcursul semestrelor astfel: 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ro-RO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testele </a:t>
            </a:r>
            <a:r>
              <a:rPr lang="ro-RO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şi</a:t>
            </a:r>
            <a:r>
              <a:rPr lang="ro-RO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verificările se </a:t>
            </a:r>
            <a:r>
              <a:rPr lang="ro-RO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anunţă</a:t>
            </a:r>
            <a:r>
              <a:rPr lang="ro-RO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cu cel puțin 24 de ore înainte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ro-RO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timp de lucru suplimentar (30 - 60 de minute) sau verificări cu mai </a:t>
            </a:r>
            <a:r>
              <a:rPr lang="ro-RO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puţine</a:t>
            </a:r>
            <a:r>
              <a:rPr lang="ro-RO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cerinţe</a:t>
            </a:r>
            <a:endParaRPr lang="ro-RO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ro-RO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probe informatizate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ro-RO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citirea cu voce tare de către profesor a subiectelor, pe </a:t>
            </a:r>
            <a:r>
              <a:rPr lang="ro-RO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rand</a:t>
            </a:r>
            <a:r>
              <a:rPr lang="ro-RO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in ordinea elaborării 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ro-RO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instrumente compensatorii la probele scrise </a:t>
            </a:r>
            <a:r>
              <a:rPr lang="ro-RO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şi</a:t>
            </a:r>
            <a:r>
              <a:rPr lang="ro-RO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orale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ro-RO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verificări orale ca alternativă la cele scrise 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ro-RO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notarea la probele orale  va </a:t>
            </a:r>
            <a:r>
              <a:rPr lang="ro-RO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ţine</a:t>
            </a:r>
            <a:r>
              <a:rPr lang="ro-RO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cont de </a:t>
            </a:r>
            <a:r>
              <a:rPr lang="ro-RO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capacităţile</a:t>
            </a:r>
            <a:r>
              <a:rPr lang="ro-RO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lexicale </a:t>
            </a:r>
            <a:r>
              <a:rPr lang="ro-RO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şi</a:t>
            </a:r>
            <a:r>
              <a:rPr lang="ro-RO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expresive ale elevului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ro-RO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în </a:t>
            </a:r>
            <a:r>
              <a:rPr lang="ro-RO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funcţie</a:t>
            </a:r>
            <a:r>
              <a:rPr lang="ro-RO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ro-RO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situaţie</a:t>
            </a:r>
            <a:r>
              <a:rPr lang="ro-RO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evaluări concepute astfel încât să limiteze scrisul (de </a:t>
            </a:r>
            <a:r>
              <a:rPr lang="ro-RO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ex.grila</a:t>
            </a:r>
            <a:r>
              <a:rPr lang="ro-RO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ro-RO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notarea testelor scrise va </a:t>
            </a:r>
            <a:r>
              <a:rPr lang="ro-RO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ţine</a:t>
            </a:r>
            <a:r>
              <a:rPr lang="ro-RO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cont de </a:t>
            </a:r>
            <a:r>
              <a:rPr lang="ro-RO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conţinut</a:t>
            </a:r>
            <a:r>
              <a:rPr lang="ro-RO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nu de formă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Calibri" panose="020F0502020204030204" pitchFamily="34" charset="0"/>
              <a:buChar char="-"/>
            </a:pPr>
            <a:r>
              <a:rPr lang="ro-RO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 asigură folosirea calculatorului de buzunar/birou, tablă pitagoreică, tabele cu formule</a:t>
            </a:r>
          </a:p>
        </p:txBody>
      </p:sp>
    </p:spTree>
    <p:extLst>
      <p:ext uri="{BB962C8B-B14F-4D97-AF65-F5344CB8AC3E}">
        <p14:creationId xmlns:p14="http://schemas.microsoft.com/office/powerpoint/2010/main" val="4266071649"/>
      </p:ext>
    </p:extLst>
  </p:cSld>
  <p:clrMapOvr>
    <a:masterClrMapping/>
  </p:clrMapOvr>
</p:sld>
</file>

<file path=ppt/theme/theme1.xml><?xml version="1.0" encoding="utf-8"?>
<a:theme xmlns:a="http://schemas.openxmlformats.org/drawingml/2006/main" name="Fațetă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80</TotalTime>
  <Words>1918</Words>
  <Application>Microsoft Office PowerPoint</Application>
  <PresentationFormat>Ecran lat</PresentationFormat>
  <Paragraphs>177</Paragraphs>
  <Slides>15</Slides>
  <Notes>0</Notes>
  <HiddenSlides>0</HiddenSlides>
  <MMClips>0</MMClips>
  <ScaleCrop>false</ScaleCrop>
  <HeadingPairs>
    <vt:vector size="8" baseType="variant">
      <vt:variant>
        <vt:lpstr>Fonturi utilizate</vt:lpstr>
      </vt:variant>
      <vt:variant>
        <vt:i4>4</vt:i4>
      </vt:variant>
      <vt:variant>
        <vt:lpstr>Temă</vt:lpstr>
      </vt:variant>
      <vt:variant>
        <vt:i4>1</vt:i4>
      </vt:variant>
      <vt:variant>
        <vt:lpstr>Servere OLE încorporate</vt:lpstr>
      </vt:variant>
      <vt:variant>
        <vt:i4>1</vt:i4>
      </vt:variant>
      <vt:variant>
        <vt:lpstr>Titluri diapozitive</vt:lpstr>
      </vt:variant>
      <vt:variant>
        <vt:i4>15</vt:i4>
      </vt:variant>
    </vt:vector>
  </HeadingPairs>
  <TitlesOfParts>
    <vt:vector size="21" baseType="lpstr">
      <vt:lpstr>Arial</vt:lpstr>
      <vt:lpstr>Calibri</vt:lpstr>
      <vt:lpstr>Trebuchet MS</vt:lpstr>
      <vt:lpstr>Wingdings 3</vt:lpstr>
      <vt:lpstr>Fațetă</vt:lpstr>
      <vt:lpstr>Acrobat Document</vt:lpstr>
      <vt:lpstr>OMEN 3124/20.01.2017  </vt:lpstr>
      <vt:lpstr>Prezentare PowerPoint</vt:lpstr>
      <vt:lpstr>Prezentare PowerPoint</vt:lpstr>
      <vt:lpstr>Prezentare PowerPoint</vt:lpstr>
      <vt:lpstr>Prezentare PowerPoint</vt:lpstr>
      <vt:lpstr>Prezentare PowerPoint</vt:lpstr>
      <vt:lpstr>Prezentare PowerPoint</vt:lpstr>
      <vt:lpstr>Prezentare PowerPoint</vt:lpstr>
      <vt:lpstr>Prezentare PowerPoint</vt:lpstr>
      <vt:lpstr>Prezentare PowerPoint</vt:lpstr>
      <vt:lpstr>Prezentare PowerPoint</vt:lpstr>
      <vt:lpstr>Prezentare PowerPoint</vt:lpstr>
      <vt:lpstr>Prezentare PowerPoint</vt:lpstr>
      <vt:lpstr>Prezentare PowerPoint</vt:lpstr>
      <vt:lpstr>Prezentare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OMEN 3124/20.01.2017  </dc:title>
  <dc:creator>Angela Ioan</dc:creator>
  <cp:lastModifiedBy>Angela Ioan</cp:lastModifiedBy>
  <cp:revision>5</cp:revision>
  <dcterms:created xsi:type="dcterms:W3CDTF">2023-10-30T12:22:43Z</dcterms:created>
  <dcterms:modified xsi:type="dcterms:W3CDTF">2023-11-09T17:17:12Z</dcterms:modified>
</cp:coreProperties>
</file>